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sldIdLst>
    <p:sldId id="257" r:id="rId5"/>
    <p:sldId id="258" r:id="rId6"/>
    <p:sldId id="268" r:id="rId7"/>
    <p:sldId id="270" r:id="rId8"/>
    <p:sldId id="259" r:id="rId9"/>
    <p:sldId id="269" r:id="rId10"/>
    <p:sldId id="260" r:id="rId11"/>
    <p:sldId id="261" r:id="rId12"/>
    <p:sldId id="265" r:id="rId13"/>
    <p:sldId id="262" r:id="rId14"/>
    <p:sldId id="266" r:id="rId15"/>
    <p:sldId id="263" r:id="rId16"/>
    <p:sldId id="271" r:id="rId17"/>
    <p:sldId id="264" r:id="rId18"/>
    <p:sldId id="267" r:id="rId19"/>
  </p:sldIdLst>
  <p:sldSz cx="12192000" cy="6858000"/>
  <p:notesSz cx="6858000" cy="9144000"/>
  <p:embeddedFontLst>
    <p:embeddedFont>
      <p:font typeface="맑은 고딕" panose="020B0503020000020004" pitchFamily="34" charset="-127"/>
      <p:regular r:id="rId20"/>
      <p:bold r:id="rId21"/>
    </p:embeddedFont>
    <p:embeddedFont>
      <p:font typeface="Pretendard" panose="02000503000000020004" pitchFamily="2" charset="-127"/>
      <p:regular r:id="rId22"/>
      <p:bold r:id="rId23"/>
    </p:embeddedFont>
    <p:embeddedFont>
      <p:font typeface="Pretendard Medium" panose="02000503000000020004" pitchFamily="2" charset="-127"/>
      <p:regular r:id="rId24"/>
    </p:embeddedFont>
    <p:embeddedFont>
      <p:font typeface="Pretendard SemiBold" panose="02000503000000020004" pitchFamily="2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안내" id="{3B419D8A-4E1E-0C43-9BAC-87A6E05F489B}">
          <p14:sldIdLst>
            <p14:sldId id="257"/>
            <p14:sldId id="258"/>
            <p14:sldId id="268"/>
            <p14:sldId id="270"/>
            <p14:sldId id="259"/>
            <p14:sldId id="269"/>
            <p14:sldId id="260"/>
            <p14:sldId id="261"/>
          </p14:sldIdLst>
        </p14:section>
        <p14:section name="오프닝" id="{3D1F5486-E5B3-474F-A7A1-A825E1F1C796}">
          <p14:sldIdLst>
            <p14:sldId id="265"/>
            <p14:sldId id="262"/>
          </p14:sldIdLst>
        </p14:section>
        <p14:section name="후원사 소개" id="{3C7E440C-806C-D04B-9A5E-EB62A13FD0EC}">
          <p14:sldIdLst>
            <p14:sldId id="266"/>
          </p14:sldIdLst>
        </p14:section>
        <p14:section name="클로징" id="{24C2FF8E-4A7D-854D-AAB7-A9B4C99D8082}">
          <p14:sldIdLst>
            <p14:sldId id="263"/>
            <p14:sldId id="271"/>
            <p14:sldId id="264"/>
          </p14:sldIdLst>
        </p14:section>
        <p14:section name="참고용" id="{C1739C7E-454A-E540-ABC4-B095E0F28063}">
          <p14:sldIdLst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C0C2F9E-3639-895A-48F9-910DFE78CD04}" name="박구삼" initials="박구" userId="S::gusam.park@dddseoul.kr::a57c06b8-8bd7-4af3-9b2d-0eee16db442b" providerId="AD"/>
  <p188:author id="{BC1D3CCA-AF2C-5B25-FB2F-C06C39C5F146}" name="유저스틴" initials="유저" userId="S::justin.yoo@dddseoul.kr::d76effd6-560c-4af1-9774-a292728db4f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714D"/>
    <a:srgbClr val="DDB8A6"/>
    <a:srgbClr val="AC4E21"/>
    <a:srgbClr val="C48363"/>
    <a:srgbClr val="F6ED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75390-C253-317A-9C30-38B6EFD5A86A}" v="7" dt="2024-11-26T14:56:44.197"/>
    <p1510:client id="{E84E09F3-B946-854B-BC1D-F0A0D2CE028F}" v="35" dt="2024-12-02T12:20:49.9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6329456-13A5-D3E7-2E12-9BC7A23EC6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0225" y="2921000"/>
            <a:ext cx="5607937" cy="627830"/>
          </a:xfrm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8000" spc="-300" dirty="0">
                <a:gradFill flip="none" rotWithShape="1">
                  <a:gsLst>
                    <a:gs pos="100000">
                      <a:srgbClr val="AC4E21"/>
                    </a:gs>
                    <a:gs pos="0">
                      <a:srgbClr val="AC4E21"/>
                    </a:gs>
                    <a:gs pos="53000">
                      <a:srgbClr val="DDB8A6"/>
                    </a:gs>
                  </a:gsLst>
                  <a:lin ang="10800000" scaled="1"/>
                  <a:tileRect/>
                </a:gradFill>
              </a:defRPr>
            </a:lvl1pPr>
          </a:lstStyle>
          <a:p>
            <a:pPr lvl="0">
              <a:lnSpc>
                <a:spcPts val="7500"/>
              </a:lnSpc>
            </a:pPr>
            <a:r>
              <a:rPr lang="en-US"/>
              <a:t>00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CAE56E8-F803-30B3-064F-E5CAE0FFB8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2613" y="3713931"/>
            <a:ext cx="5430837" cy="443198"/>
          </a:xfrm>
        </p:spPr>
        <p:txBody>
          <a:bodyPr/>
          <a:lstStyle>
            <a:lvl1pPr marL="0" indent="0">
              <a:buNone/>
              <a:defRPr sz="3200" b="1" i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ko-KR" altLang="en-US"/>
              <a:t>제목을 입력하세요</a:t>
            </a:r>
            <a:r>
              <a:rPr lang="en-US" altLang="ko-KR"/>
              <a:t>.</a:t>
            </a:r>
            <a:endParaRPr lang="en-US"/>
          </a:p>
        </p:txBody>
      </p:sp>
      <p:pic>
        <p:nvPicPr>
          <p:cNvPr id="16" name="그래픽 15">
            <a:extLst>
              <a:ext uri="{FF2B5EF4-FFF2-40B4-BE49-F238E27FC236}">
                <a16:creationId xmlns:a16="http://schemas.microsoft.com/office/drawing/2014/main" id="{82AD09C3-27D5-20B8-4D58-2DE070811C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5568"/>
          <a:stretch/>
        </p:blipFill>
        <p:spPr>
          <a:xfrm>
            <a:off x="4060053" y="805249"/>
            <a:ext cx="8131947" cy="605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748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7DF8552-4A19-D16D-4627-E785B1B3020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70736" y="1356030"/>
            <a:ext cx="2642534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93ED6890-FC57-65B3-2D60-E42B905EFF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973918" y="1356030"/>
            <a:ext cx="2640879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3DF3616-1DCA-0EE7-6EF8-B2FE57C9E20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74646" y="2146555"/>
            <a:ext cx="2628396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  <a:endParaRPr lang="en-US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AD6E69F6-1FAC-DAFD-A6D5-8CE481DC3E9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74646" y="1356030"/>
            <a:ext cx="2642534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BCA4094-3E75-1D40-0007-6A139C7CE8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70736" y="2146555"/>
            <a:ext cx="2642533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2D8BB21-B7D6-11F5-E719-28D013D4AE9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73918" y="2146555"/>
            <a:ext cx="2654983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09712C19-0030-4EE2-2D50-F2160C7A4D8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0736" y="3630514"/>
            <a:ext cx="2642533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EBB19C70-827C-320D-6214-2B46A60E196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73918" y="3630514"/>
            <a:ext cx="2640878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06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D01AC7D-A13F-38BB-27C2-9340409F720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74646" y="4436029"/>
            <a:ext cx="2628396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A288EFA0-6C01-B1E5-3E79-3F9000D6DF0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74646" y="3630514"/>
            <a:ext cx="2642533" cy="498598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BB52A38-7B2A-7CF7-B4F6-D56A50D3593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70736" y="4436029"/>
            <a:ext cx="2642533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82AFFEA6-1B35-0D69-FAA1-0425CBDFECE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3918" y="4436029"/>
            <a:ext cx="2654983" cy="664797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여기는 설명입니다</a:t>
            </a:r>
            <a:r>
              <a:rPr lang="en-US" altLang="ko-KR"/>
              <a:t>.</a:t>
            </a:r>
            <a:r>
              <a:rPr lang="ko-KR" altLang="en-US"/>
              <a:t> 장문도 가능하죠</a:t>
            </a:r>
            <a:r>
              <a:rPr lang="en-US" altLang="ko-KR"/>
              <a:t>.</a:t>
            </a:r>
            <a:r>
              <a:rPr lang="ko-KR" altLang="en-US"/>
              <a:t> 정말 신기하죠</a:t>
            </a:r>
            <a:r>
              <a:rPr lang="en-US" altLang="ko-KR"/>
              <a:t>?</a:t>
            </a:r>
            <a:r>
              <a:rPr lang="ko-KR" altLang="en-US"/>
              <a:t> 이것은 파워포인트의 기본 기능입니다</a:t>
            </a:r>
            <a:r>
              <a:rPr lang="en-US" altLang="ko-KR"/>
              <a:t>.</a:t>
            </a:r>
            <a:r>
              <a:rPr lang="ko-KR" altLang="en-US"/>
              <a:t> 장문으로 입력했을 때 어떻게 보여지는지 확인할 수 있습니다</a:t>
            </a:r>
            <a:r>
              <a:rPr lang="en-US" altLang="ko-KR"/>
              <a:t>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D65E395D-2131-B10E-0483-9836E0C619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0677" y="422028"/>
            <a:ext cx="11018520" cy="609398"/>
          </a:xfr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r>
              <a:rPr lang="ko-KR" altLang="en-US"/>
              <a:t>제목을 입력하세요</a:t>
            </a:r>
            <a:r>
              <a:rPr lang="en-US" altLang="ko-KR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9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9">
            <a:extLst>
              <a:ext uri="{FF2B5EF4-FFF2-40B4-BE49-F238E27FC236}">
                <a16:creationId xmlns:a16="http://schemas.microsoft.com/office/drawing/2014/main" id="{4D9C6368-BA40-39F5-35DB-201CC8BCC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8204" y="1214343"/>
            <a:ext cx="114227" cy="4475763"/>
          </a:xfrm>
          <a:custGeom>
            <a:avLst/>
            <a:gdLst/>
            <a:ahLst/>
            <a:cxnLst/>
            <a:rect l="l" t="t" r="r" b="b"/>
            <a:pathLst>
              <a:path h="3675379">
                <a:moveTo>
                  <a:pt x="0" y="0"/>
                </a:moveTo>
                <a:lnTo>
                  <a:pt x="0" y="3674821"/>
                </a:lnTo>
              </a:path>
            </a:pathLst>
          </a:custGeom>
          <a:noFill/>
          <a:ln w="25400" cap="rnd" cmpd="sng" algn="ctr">
            <a:solidFill>
              <a:srgbClr val="AC4E21"/>
            </a:solidFill>
            <a:prstDash val="sysDot"/>
            <a:round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28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7C6A6F6-F87E-DADC-CD36-D4C4F1EBE6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2613" y="3182779"/>
            <a:ext cx="3613209" cy="443198"/>
          </a:xfrm>
        </p:spPr>
        <p:txBody>
          <a:bodyPr/>
          <a:lstStyle>
            <a:lvl1pPr marL="0" indent="0" algn="ctr">
              <a:buNone/>
              <a:defRPr sz="3200" b="1" i="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ACA9436-6996-2842-887A-26FFA21ED75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72577" y="1413038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첫 번째 아이템입니다</a:t>
            </a:r>
            <a:r>
              <a:rPr lang="en-US" altLang="ko-KR"/>
              <a:t>.</a:t>
            </a:r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2877DD0-DCE9-5455-497A-165C604B5DF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72577" y="2179438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두 번째 아이템입니다</a:t>
            </a:r>
            <a:r>
              <a:rPr lang="en-US" altLang="ko-KR"/>
              <a:t>.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59E34F1-C16F-5C2E-11D3-72CDFBE658D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5172577" y="2945838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세 번째 아이템입니다</a:t>
            </a:r>
            <a:r>
              <a:rPr lang="en-US" altLang="ko-KR"/>
              <a:t>.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BBA0C31-3643-9F38-7B08-0AA4A701EEE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72577" y="3712238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네 번째 아이템입니다</a:t>
            </a:r>
            <a:r>
              <a:rPr lang="en-US" altLang="ko-KR"/>
              <a:t>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DD9A964-143C-A279-06DB-0B15785A65A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72577" y="4478638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다섯 번째 아이템입니다</a:t>
            </a:r>
            <a:r>
              <a:rPr lang="en-US" altLang="ko-KR"/>
              <a:t>.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D5FDF30-7A4D-6A43-0556-450041FA4EC8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172577" y="5245040"/>
            <a:ext cx="5173276" cy="24929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18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55588" indent="0">
              <a:buFont typeface="Wingdings" panose="05000000000000000000" pitchFamily="2" charset="2"/>
              <a:buNone/>
              <a:defRPr sz="2000" b="0">
                <a:solidFill>
                  <a:schemeClr val="tx1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600" b="0">
                <a:solidFill>
                  <a:schemeClr val="tx1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400" b="0">
                <a:solidFill>
                  <a:schemeClr val="tx1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/>
              <a:t>여섯 번째 아이템입니다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017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56C57E3-13F0-EC19-2FD6-3439EBD50E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0960" y="1724627"/>
            <a:ext cx="11050081" cy="609398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r>
              <a:rPr lang="ko-KR" altLang="en-US"/>
              <a:t>주요 키워드를 입력하세요</a:t>
            </a:r>
            <a:r>
              <a:rPr lang="en-US" altLang="ko-KR"/>
              <a:t>.</a:t>
            </a:r>
            <a:endParaRPr lang="en-US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49D30C7-721E-1B4E-FEA7-B427F5B740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88750" y="4106047"/>
            <a:ext cx="2313432" cy="2492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pPr lvl="0"/>
            <a:r>
              <a:rPr lang="ko-KR" altLang="en-US"/>
              <a:t>첫 번째 입니다</a:t>
            </a:r>
            <a:endParaRPr lang="en-US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4C3D987-E7E3-1F28-178A-45804E0F062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39284" y="4106047"/>
            <a:ext cx="2313432" cy="2492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pPr lvl="0"/>
            <a:r>
              <a:rPr lang="ko-KR" altLang="en-US"/>
              <a:t>두 번째 입니다</a:t>
            </a:r>
            <a:endParaRPr lang="en-US" altLang="ko-KR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09725E8-C746-7CFB-28A0-8B215ED03A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89820" y="4106047"/>
            <a:ext cx="2313432" cy="249299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1800"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pPr lvl="0"/>
            <a:r>
              <a:rPr lang="ko-KR" altLang="en-US"/>
              <a:t>세 번째 입니다</a:t>
            </a:r>
            <a:endParaRPr lang="en-US" altLang="ko-KR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E5E0D1E-A8A1-0626-E20A-79B1A12BDE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236948" y="3132820"/>
            <a:ext cx="1718105" cy="6647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4800" b="1" i="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25C971B-9FDD-FDB5-A728-27953A6A0BC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86414" y="3132820"/>
            <a:ext cx="1718105" cy="6647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4800" b="1" i="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A89E772-3B2E-D24B-3A34-6436CCEA9B4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487484" y="3132820"/>
            <a:ext cx="1718105" cy="664797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4800" b="1" i="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defRPr>
            </a:lvl1pPr>
          </a:lstStyle>
          <a:p>
            <a:pPr lvl="0"/>
            <a:r>
              <a:rPr lang="en-US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87128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2">
            <a:extLst>
              <a:ext uri="{FF2B5EF4-FFF2-40B4-BE49-F238E27FC236}">
                <a16:creationId xmlns:a16="http://schemas.microsoft.com/office/drawing/2014/main" id="{2E516D9F-716D-8455-B932-17716DB63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86740" y="1358537"/>
            <a:ext cx="11018519" cy="4935879"/>
          </a:xfrm>
          <a:prstGeom prst="roundRect">
            <a:avLst>
              <a:gd name="adj" fmla="val 1979"/>
            </a:avLst>
          </a:prstGeom>
          <a:solidFill>
            <a:srgbClr val="BC714D"/>
          </a:solidFill>
          <a:ln w="25400" cap="flat" cmpd="sng" algn="ctr">
            <a:gradFill>
              <a:gsLst>
                <a:gs pos="100000">
                  <a:srgbClr val="AC4E21"/>
                </a:gs>
                <a:gs pos="0">
                  <a:srgbClr val="DDB8A6"/>
                </a:gs>
              </a:gsLst>
              <a:lin ang="3600000" scaled="0"/>
            </a:gradFill>
            <a:prstDash val="solid"/>
          </a:ln>
          <a:effectLst>
            <a:outerShdw blurRad="952500" dist="444500" dir="2700000" algn="tl" rotWithShape="0">
              <a:schemeClr val="accent2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182856" tIns="91428" rIns="182856" bIns="146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28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err="1">
              <a:ln>
                <a:noFill/>
              </a:ln>
              <a:solidFill>
                <a:srgbClr val="091F2C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F1B38C-2E14-0764-36DA-30FABC316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6740" y="563583"/>
            <a:ext cx="11018520" cy="609398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r>
              <a:rPr lang="ko-KR" altLang="en-US"/>
              <a:t>제목을 입력하세요</a:t>
            </a:r>
            <a:r>
              <a:rPr lang="en-US" altLang="ko-KR"/>
              <a:t>.</a:t>
            </a:r>
            <a:endParaRPr lang="en-US"/>
          </a:p>
        </p:txBody>
      </p:sp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F76EB72E-6D0A-39C9-8D14-BF953F7E9B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0649" y="2186929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3" name="그림 개체 틀 21">
            <a:extLst>
              <a:ext uri="{FF2B5EF4-FFF2-40B4-BE49-F238E27FC236}">
                <a16:creationId xmlns:a16="http://schemas.microsoft.com/office/drawing/2014/main" id="{062F3E05-4DC6-C145-2E08-5A14E0E1532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16209" y="2186929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4" name="그림 개체 틀 21">
            <a:extLst>
              <a:ext uri="{FF2B5EF4-FFF2-40B4-BE49-F238E27FC236}">
                <a16:creationId xmlns:a16="http://schemas.microsoft.com/office/drawing/2014/main" id="{D0C8BB1F-90A7-A2BC-B3AC-CE00A20C5A7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11769" y="2156258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5" name="그림 개체 틀 21">
            <a:extLst>
              <a:ext uri="{FF2B5EF4-FFF2-40B4-BE49-F238E27FC236}">
                <a16:creationId xmlns:a16="http://schemas.microsoft.com/office/drawing/2014/main" id="{5C845AAD-1FF9-7F9B-8210-AD450CAAFFD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207329" y="2125587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6" name="그림 개체 틀 21">
            <a:extLst>
              <a:ext uri="{FF2B5EF4-FFF2-40B4-BE49-F238E27FC236}">
                <a16:creationId xmlns:a16="http://schemas.microsoft.com/office/drawing/2014/main" id="{0A01C6C0-87A4-875C-EB0B-7CF399AE29D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520649" y="3953245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7" name="그림 개체 틀 21">
            <a:extLst>
              <a:ext uri="{FF2B5EF4-FFF2-40B4-BE49-F238E27FC236}">
                <a16:creationId xmlns:a16="http://schemas.microsoft.com/office/drawing/2014/main" id="{07AB4015-DC92-CD93-871F-918D90A115D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16209" y="3953245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8" name="그림 개체 틀 21">
            <a:extLst>
              <a:ext uri="{FF2B5EF4-FFF2-40B4-BE49-F238E27FC236}">
                <a16:creationId xmlns:a16="http://schemas.microsoft.com/office/drawing/2014/main" id="{38CF3F93-32F7-9390-3685-40AB25A5A39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11769" y="3953245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  <p:sp>
        <p:nvSpPr>
          <p:cNvPr id="29" name="그림 개체 틀 21">
            <a:extLst>
              <a:ext uri="{FF2B5EF4-FFF2-40B4-BE49-F238E27FC236}">
                <a16:creationId xmlns:a16="http://schemas.microsoft.com/office/drawing/2014/main" id="{162A1098-6D47-C621-2FCB-4947ACC2E5F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07329" y="3953245"/>
            <a:ext cx="1440000" cy="1440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kumimoji="1" lang="ko-KR" altLang="en-US"/>
              <a:t>로고</a:t>
            </a:r>
            <a:endParaRPr kumimoji="1" lang="en-US" altLang="ko-KR"/>
          </a:p>
        </p:txBody>
      </p:sp>
    </p:spTree>
    <p:extLst>
      <p:ext uri="{BB962C8B-B14F-4D97-AF65-F5344CB8AC3E}">
        <p14:creationId xmlns:p14="http://schemas.microsoft.com/office/powerpoint/2010/main" val="371924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래픽 13">
            <a:extLst>
              <a:ext uri="{FF2B5EF4-FFF2-40B4-BE49-F238E27FC236}">
                <a16:creationId xmlns:a16="http://schemas.microsoft.com/office/drawing/2014/main" id="{ED6833AA-10B8-06CD-8E9A-B23864C9FA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5568"/>
          <a:stretch/>
        </p:blipFill>
        <p:spPr>
          <a:xfrm>
            <a:off x="4060053" y="805249"/>
            <a:ext cx="8131947" cy="6052751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3B3D625D-C8CF-0233-A3F9-61E8CE91F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4201" y="3105276"/>
            <a:ext cx="4158362" cy="609398"/>
          </a:xfrm>
        </p:spPr>
        <p:txBody>
          <a:bodyPr anchor="b"/>
          <a:lstStyle>
            <a:lvl1pPr>
              <a:defRPr b="0" i="0">
                <a:solidFill>
                  <a:schemeClr val="tx1"/>
                </a:solidFill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defRPr>
            </a:lvl1pPr>
          </a:lstStyle>
          <a:p>
            <a:r>
              <a:rPr lang="ko-KR" altLang="en-US"/>
              <a:t>제목을 입력하세요</a:t>
            </a:r>
            <a:r>
              <a:rPr lang="en-US" altLang="ko-KR"/>
              <a:t>.</a:t>
            </a:r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E134C41-136D-A702-802B-F42569EBCF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4201" y="3947633"/>
            <a:ext cx="4158362" cy="664797"/>
          </a:xfrm>
        </p:spPr>
        <p:txBody>
          <a:bodyPr/>
          <a:lstStyle>
            <a:lvl1pPr marL="0" indent="0">
              <a:buNone/>
              <a:defRPr sz="1200" b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ko-KR" altLang="en-US"/>
              <a:t>여기에 설명을 써주세요</a:t>
            </a:r>
            <a:r>
              <a:rPr lang="en-US" altLang="ko-KR"/>
              <a:t>.</a:t>
            </a:r>
            <a:r>
              <a:rPr lang="ko-KR" altLang="en-US"/>
              <a:t> 긴 설명도 끄떡없죠</a:t>
            </a:r>
            <a:r>
              <a:rPr lang="en-US" altLang="ko-KR"/>
              <a:t>.</a:t>
            </a:r>
            <a:r>
              <a:rPr lang="ko-KR" altLang="en-US"/>
              <a:t> 얼마까지 </a:t>
            </a:r>
            <a:r>
              <a:rPr lang="ko-KR" altLang="en-US" err="1"/>
              <a:t>가능하냐구요</a:t>
            </a:r>
            <a:r>
              <a:rPr lang="en-US" altLang="ko-KR"/>
              <a:t>?</a:t>
            </a:r>
            <a:r>
              <a:rPr lang="ko-KR" altLang="en-US"/>
              <a:t> </a:t>
            </a:r>
            <a:r>
              <a:rPr lang="ko-KR" altLang="en-US" err="1"/>
              <a:t>그런건</a:t>
            </a:r>
            <a:r>
              <a:rPr lang="ko-KR" altLang="en-US"/>
              <a:t> 정해져 있지 않습니다</a:t>
            </a:r>
            <a:r>
              <a:rPr lang="en-US" altLang="ko-KR"/>
              <a:t>.</a:t>
            </a:r>
            <a:r>
              <a:rPr lang="ko-KR" altLang="en-US"/>
              <a:t> 여러분이 원하는 길이만큼은 아마도 충분히 가능할 것이라 믿습니다</a:t>
            </a:r>
            <a:r>
              <a:rPr lang="en-US" altLang="ko-KR"/>
              <a:t>.</a:t>
            </a:r>
            <a:r>
              <a:rPr lang="ko-KR" altLang="en-US"/>
              <a:t> 아무리 그래도 책에 있는 지문처럼 엄청난 분량의 텍스트를 가져오지는 않겠죠</a:t>
            </a:r>
            <a:r>
              <a:rPr lang="en-US" altLang="ko-KR"/>
              <a:t>..?</a:t>
            </a:r>
            <a:endParaRPr lang="en-US"/>
          </a:p>
        </p:txBody>
      </p:sp>
      <p:sp>
        <p:nvSpPr>
          <p:cNvPr id="12" name="Rounded Rectangle 2">
            <a:extLst>
              <a:ext uri="{FF2B5EF4-FFF2-40B4-BE49-F238E27FC236}">
                <a16:creationId xmlns:a16="http://schemas.microsoft.com/office/drawing/2014/main" id="{A76D75C2-9B32-08C7-5376-35963FD78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6504487" y="1079344"/>
            <a:ext cx="4812073" cy="4720940"/>
          </a:xfrm>
          <a:prstGeom prst="roundRect">
            <a:avLst>
              <a:gd name="adj" fmla="val 1979"/>
            </a:avLst>
          </a:prstGeom>
          <a:solidFill>
            <a:srgbClr val="AC4E21"/>
          </a:solidFill>
          <a:ln w="25400" cap="flat" cmpd="sng" algn="ctr">
            <a:gradFill>
              <a:gsLst>
                <a:gs pos="0">
                  <a:srgbClr val="C48363"/>
                </a:gs>
                <a:gs pos="100000">
                  <a:srgbClr val="DDB8A6"/>
                </a:gs>
              </a:gsLst>
              <a:lin ang="3600000" scaled="0"/>
            </a:gradFill>
            <a:prstDash val="solid"/>
          </a:ln>
          <a:effectLst>
            <a:outerShdw blurRad="952500" dist="444500" dir="2700000" algn="tl" rotWithShape="0">
              <a:schemeClr val="accent2">
                <a:alpha val="20000"/>
              </a:schemeClr>
            </a:outerShdw>
          </a:effectLst>
        </p:spPr>
        <p:txBody>
          <a:bodyPr rot="0" spcFirstLastPara="0" vertOverflow="overflow" horzOverflow="overflow" vert="horz" wrap="square" lIns="182856" tIns="91428" rIns="182856" bIns="146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32286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err="1">
              <a:ln>
                <a:noFill/>
              </a:ln>
              <a:solidFill>
                <a:srgbClr val="091F2C"/>
              </a:solidFill>
              <a:effectLst/>
              <a:uLnTx/>
              <a:uFillTx/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EB46EA4-FF0C-B5BA-BBF0-1D42BD07A1A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6632395" y="1213570"/>
            <a:ext cx="4556255" cy="4451720"/>
          </a:xfrm>
          <a:solidFill>
            <a:srgbClr val="BC714D"/>
          </a:solidFill>
        </p:spPr>
        <p:txBody>
          <a:bodyPr lIns="0" tIns="0" rIns="0" bIns="731520" anchor="ctr" anchorCtr="0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200" b="0" kern="1200" spc="0" baseline="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Drag &amp; drop your photo here or </a:t>
            </a:r>
            <a:br>
              <a:rPr lang="en-US"/>
            </a:br>
            <a:r>
              <a:rPr lang="en-US"/>
              <a:t>click or tap icon below to insert</a:t>
            </a:r>
          </a:p>
        </p:txBody>
      </p:sp>
    </p:spTree>
    <p:extLst>
      <p:ext uri="{BB962C8B-B14F-4D97-AF65-F5344CB8AC3E}">
        <p14:creationId xmlns:p14="http://schemas.microsoft.com/office/powerpoint/2010/main" val="1573344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210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D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2492A32-E0B8-3B27-2519-F7EE284C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96" y="2125629"/>
            <a:ext cx="5443720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888E523C-33D9-290F-36A5-8015FFD67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5296" y="3597951"/>
            <a:ext cx="5443722" cy="175227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6C38CAB-F8F3-1A9C-BAF0-F1E4F6114E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alphaModFix amt="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1337" y="512466"/>
            <a:ext cx="11069326" cy="583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3B275B8-DC73-2F15-3FAC-8C2AFAA293A3}"/>
              </a:ext>
            </a:extLst>
          </p:cNvPr>
          <p:cNvGrpSpPr/>
          <p:nvPr userDrawn="1"/>
        </p:nvGrpSpPr>
        <p:grpSpPr>
          <a:xfrm>
            <a:off x="13031862" y="3152059"/>
            <a:ext cx="6441017" cy="1382123"/>
            <a:chOff x="2748370" y="4372465"/>
            <a:chExt cx="6441017" cy="138212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3D75A74-37DF-7B81-39DA-96652C75A32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76290" y="4372813"/>
              <a:ext cx="917752" cy="915972"/>
            </a:xfrm>
            <a:prstGeom prst="rect">
              <a:avLst/>
            </a:prstGeom>
            <a:solidFill>
              <a:srgbClr val="AC4E2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4BEF2D1-1321-2F27-A065-E8F926E484FC}"/>
                </a:ext>
              </a:extLst>
            </p:cNvPr>
            <p:cNvSpPr>
              <a:spLocks/>
            </p:cNvSpPr>
            <p:nvPr/>
          </p:nvSpPr>
          <p:spPr>
            <a:xfrm>
              <a:off x="3676289" y="5288441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#AC4E21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2ABBD3F-200D-887B-1905-E609480E02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91918" y="4372812"/>
              <a:ext cx="917752" cy="915972"/>
            </a:xfrm>
            <a:prstGeom prst="rect">
              <a:avLst/>
            </a:prstGeom>
            <a:solidFill>
              <a:srgbClr val="BC714D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ED7E083-610F-1D4A-E155-4504ED902C7B}"/>
                </a:ext>
              </a:extLst>
            </p:cNvPr>
            <p:cNvSpPr>
              <a:spLocks/>
            </p:cNvSpPr>
            <p:nvPr/>
          </p:nvSpPr>
          <p:spPr>
            <a:xfrm>
              <a:off x="4591917" y="5288440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BC714D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E78F17E-32CC-EF5B-6201-F8E53BF9D3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07546" y="4372811"/>
              <a:ext cx="917752" cy="915972"/>
            </a:xfrm>
            <a:prstGeom prst="rect">
              <a:avLst/>
            </a:prstGeom>
            <a:solidFill>
              <a:srgbClr val="C48363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B305660-9AD8-5239-4991-F4BAE8E1D145}"/>
                </a:ext>
              </a:extLst>
            </p:cNvPr>
            <p:cNvSpPr>
              <a:spLocks/>
            </p:cNvSpPr>
            <p:nvPr/>
          </p:nvSpPr>
          <p:spPr>
            <a:xfrm>
              <a:off x="5507545" y="5288439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C48363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AE065E2-C5B4-079B-9ED2-2634713683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29319" y="4372810"/>
              <a:ext cx="917752" cy="915972"/>
            </a:xfrm>
            <a:prstGeom prst="rect">
              <a:avLst/>
            </a:prstGeom>
            <a:solidFill>
              <a:srgbClr val="DDB8A6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4CC5B4A-1834-A72D-0D7E-0602985F0DF7}"/>
                </a:ext>
              </a:extLst>
            </p:cNvPr>
            <p:cNvSpPr>
              <a:spLocks/>
            </p:cNvSpPr>
            <p:nvPr/>
          </p:nvSpPr>
          <p:spPr>
            <a:xfrm>
              <a:off x="6429318" y="5288438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 DDB8A6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2D77CF0E-930B-3503-26FA-DE857618AB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44947" y="4372809"/>
              <a:ext cx="917752" cy="915972"/>
            </a:xfrm>
            <a:prstGeom prst="rect">
              <a:avLst/>
            </a:prstGeom>
            <a:solidFill>
              <a:srgbClr val="F6EDE8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CA98980-BA1F-4C51-A26A-FEEF353F05F6}"/>
                </a:ext>
              </a:extLst>
            </p:cNvPr>
            <p:cNvSpPr>
              <a:spLocks/>
            </p:cNvSpPr>
            <p:nvPr/>
          </p:nvSpPr>
          <p:spPr>
            <a:xfrm>
              <a:off x="7344946" y="5288437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F6EDE8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0B1205A-F959-EDBA-ADA0-51424587DB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69178" y="4372809"/>
              <a:ext cx="917752" cy="915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1172986-854D-B30C-2A81-6124A6C93ABE}"/>
                </a:ext>
              </a:extLst>
            </p:cNvPr>
            <p:cNvSpPr>
              <a:spLocks/>
            </p:cNvSpPr>
            <p:nvPr/>
          </p:nvSpPr>
          <p:spPr>
            <a:xfrm>
              <a:off x="8269177" y="5288437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FFFFFF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9C09171-2088-8514-4D64-245BD0EC38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8371" y="4372465"/>
              <a:ext cx="917752" cy="9159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9EE321C7-1282-F967-2597-694FCEF7567E}"/>
                </a:ext>
              </a:extLst>
            </p:cNvPr>
            <p:cNvSpPr>
              <a:spLocks/>
            </p:cNvSpPr>
            <p:nvPr/>
          </p:nvSpPr>
          <p:spPr>
            <a:xfrm>
              <a:off x="2748370" y="5288093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000000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F19A1B4-792E-0FEF-0BD9-14E527F8B778}"/>
              </a:ext>
            </a:extLst>
          </p:cNvPr>
          <p:cNvSpPr txBox="1"/>
          <p:nvPr userDrawn="1"/>
        </p:nvSpPr>
        <p:spPr>
          <a:xfrm>
            <a:off x="15626185" y="2383244"/>
            <a:ext cx="12474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색상표</a:t>
            </a:r>
          </a:p>
        </p:txBody>
      </p:sp>
    </p:spTree>
    <p:extLst>
      <p:ext uri="{BB962C8B-B14F-4D97-AF65-F5344CB8AC3E}">
        <p14:creationId xmlns:p14="http://schemas.microsoft.com/office/powerpoint/2010/main" val="1441397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11" Type="http://schemas.openxmlformats.org/officeDocument/2006/relationships/image" Target="../media/image20.emf"/><Relationship Id="rId5" Type="http://schemas.openxmlformats.org/officeDocument/2006/relationships/image" Target="../media/image14.jpeg"/><Relationship Id="rId10" Type="http://schemas.openxmlformats.org/officeDocument/2006/relationships/image" Target="../media/image19.png"/><Relationship Id="rId4" Type="http://schemas.openxmlformats.org/officeDocument/2006/relationships/image" Target="../media/image13.svg"/><Relationship Id="rId9" Type="http://schemas.openxmlformats.org/officeDocument/2006/relationships/image" Target="../media/image18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youtube.com/@dddseou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events@dddseoul.kr?subject=DDD%20Seoul%20-%20&#48156;&#54364;%20&#54841;&#51008;%20&#51456;&#48708;&#44284;&#51221;%20&#47928;&#51032;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ioncactus/pretendard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ddseoul.kr/coc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폰트, 스크린샷, 로고이(가) 표시된 사진&#10;&#10;자동 생성된 설명">
            <a:extLst>
              <a:ext uri="{FF2B5EF4-FFF2-40B4-BE49-F238E27FC236}">
                <a16:creationId xmlns:a16="http://schemas.microsoft.com/office/drawing/2014/main" id="{E75D5C00-EDEB-335F-D89C-6FB1F464C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42" y="266701"/>
            <a:ext cx="2884025" cy="1460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F238CE-20E8-2AE2-4C32-6561422EC5B2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1F48A5-CCDE-1794-92E5-66CB72AD7189}"/>
              </a:ext>
            </a:extLst>
          </p:cNvPr>
          <p:cNvSpPr txBox="1"/>
          <p:nvPr/>
        </p:nvSpPr>
        <p:spPr>
          <a:xfrm>
            <a:off x="427142" y="3136612"/>
            <a:ext cx="11337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발표자 여러분께서 사용할 </a:t>
            </a:r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입니다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EB146A-EB40-5864-C1A4-0D2E3DDD22B9}"/>
              </a:ext>
            </a:extLst>
          </p:cNvPr>
          <p:cNvSpPr txBox="1"/>
          <p:nvPr/>
        </p:nvSpPr>
        <p:spPr>
          <a:xfrm>
            <a:off x="427142" y="4038312"/>
            <a:ext cx="11337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작성 시 </a:t>
            </a:r>
            <a:r>
              <a:rPr kumimoji="1" lang="ko-KR" altLang="en-US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주의사항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과 </a:t>
            </a:r>
            <a:r>
              <a:rPr kumimoji="1" lang="ko-KR" altLang="en-US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꼭 포함해야 하는 내용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 있으니 참고해주세요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kumimoji="1" lang="ko-KR" altLang="en-US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449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4">
            <a:extLst>
              <a:ext uri="{FF2B5EF4-FFF2-40B4-BE49-F238E27FC236}">
                <a16:creationId xmlns:a16="http://schemas.microsoft.com/office/drawing/2014/main" id="{2BC29CA0-B6BE-68B7-A9F5-A38E52991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Agenda</a:t>
            </a:r>
            <a:endParaRPr lang="ko-KR" altLang="en-US"/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304E9B7B-00B9-66A7-5638-15D0E336C61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ko-KR" altLang="en-US"/>
              <a:t>오프닝 및 </a:t>
            </a:r>
            <a:r>
              <a:rPr lang="ko-KR" altLang="en-US" err="1"/>
              <a:t>후원사</a:t>
            </a:r>
            <a:r>
              <a:rPr lang="ko-KR" altLang="en-US"/>
              <a:t> 소개</a:t>
            </a:r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1B439A50-61BA-12BB-6F9A-5527559FE4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err="1"/>
              <a:t>키노트</a:t>
            </a:r>
            <a:r>
              <a:rPr lang="ko-KR" altLang="en-US"/>
              <a:t> </a:t>
            </a:r>
            <a:r>
              <a:rPr lang="en-US" altLang="ko-KR"/>
              <a:t>&amp;</a:t>
            </a:r>
            <a:r>
              <a:rPr lang="ko-KR" altLang="en-US"/>
              <a:t> 세션</a:t>
            </a:r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51BDF7F9-E175-F840-DECF-0F75FD230C2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ko-KR" altLang="en-US" err="1"/>
              <a:t>클로징</a:t>
            </a:r>
            <a:endParaRPr lang="ko-KR" altLang="en-US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BEFA43AA-6CA8-EC7C-6690-EE5C563951A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02</a:t>
            </a:r>
            <a:endParaRPr lang="ko-KR" altLang="en-US">
              <a:solidFill>
                <a:srgbClr val="AC4E21"/>
              </a:solidFill>
              <a:latin typeface="Pretendard SemiBold"/>
              <a:ea typeface="Pretendard SemiBold"/>
              <a:cs typeface="Pretendard SemiBold"/>
            </a:endParaRPr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D2610A1A-9BF0-4989-7368-AF3D71FD15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ko-KR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01</a:t>
            </a:r>
            <a:endParaRPr lang="ko-KR" altLang="en-US">
              <a:solidFill>
                <a:srgbClr val="AC4E21"/>
              </a:solidFill>
              <a:latin typeface="Pretendard SemiBold"/>
              <a:ea typeface="Pretendard SemiBold"/>
              <a:cs typeface="Pretendard SemiBold"/>
            </a:endParaRP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2D970B6F-A662-FD29-87D3-7C082DCF9C7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ko-KR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03</a:t>
            </a:r>
            <a:endParaRPr lang="ko-KR" altLang="en-US">
              <a:solidFill>
                <a:srgbClr val="AC4E21"/>
              </a:solidFill>
              <a:latin typeface="Pretendard SemiBold"/>
              <a:ea typeface="Pretendard SemiBold"/>
              <a:cs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1606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A1F87296-353B-1D9D-D118-81EF4EAA7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err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후원사</a:t>
            </a:r>
            <a:r>
              <a:rPr lang="ko-KR" altLang="en-US" b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소개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13B9205-A721-91E5-BF4C-ED8D76D6B810}"/>
              </a:ext>
            </a:extLst>
          </p:cNvPr>
          <p:cNvGrpSpPr/>
          <p:nvPr/>
        </p:nvGrpSpPr>
        <p:grpSpPr>
          <a:xfrm>
            <a:off x="1820924" y="4807564"/>
            <a:ext cx="2611595" cy="1241139"/>
            <a:chOff x="2248440" y="4015778"/>
            <a:chExt cx="3189514" cy="1515790"/>
          </a:xfrm>
        </p:grpSpPr>
        <p:sp>
          <p:nvSpPr>
            <p:cNvPr id="5" name="모서리가 둥근 직사각형 4">
              <a:extLst>
                <a:ext uri="{FF2B5EF4-FFF2-40B4-BE49-F238E27FC236}">
                  <a16:creationId xmlns:a16="http://schemas.microsoft.com/office/drawing/2014/main" id="{1B38DDCA-D5E0-1810-2C35-545D024C1250}"/>
                </a:ext>
              </a:extLst>
            </p:cNvPr>
            <p:cNvSpPr/>
            <p:nvPr/>
          </p:nvSpPr>
          <p:spPr>
            <a:xfrm>
              <a:off x="2248440" y="4015778"/>
              <a:ext cx="3189514" cy="1515790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5A38D468-1A6F-260A-B9BF-FC13F56ED6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/>
          </p:blipFill>
          <p:spPr bwMode="auto">
            <a:xfrm>
              <a:off x="2581496" y="4463308"/>
              <a:ext cx="2523402" cy="620729"/>
            </a:xfrm>
            <a:prstGeom prst="rect">
              <a:avLst/>
            </a:prstGeom>
            <a:noFill/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41EF7A9-99EF-60F7-ED5C-2DF2D03C66F3}"/>
              </a:ext>
            </a:extLst>
          </p:cNvPr>
          <p:cNvGrpSpPr/>
          <p:nvPr/>
        </p:nvGrpSpPr>
        <p:grpSpPr>
          <a:xfrm>
            <a:off x="4812243" y="4807564"/>
            <a:ext cx="2611595" cy="1241139"/>
            <a:chOff x="6471987" y="4085936"/>
            <a:chExt cx="3189514" cy="1515790"/>
          </a:xfrm>
        </p:grpSpPr>
        <p:sp>
          <p:nvSpPr>
            <p:cNvPr id="12" name="모서리가 둥근 직사각형 11">
              <a:extLst>
                <a:ext uri="{FF2B5EF4-FFF2-40B4-BE49-F238E27FC236}">
                  <a16:creationId xmlns:a16="http://schemas.microsoft.com/office/drawing/2014/main" id="{0CB3F609-C3A5-72FB-DEE2-6566D0264C22}"/>
                </a:ext>
              </a:extLst>
            </p:cNvPr>
            <p:cNvSpPr/>
            <p:nvPr/>
          </p:nvSpPr>
          <p:spPr>
            <a:xfrm>
              <a:off x="6471987" y="4085936"/>
              <a:ext cx="3189514" cy="1515790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42F1BD8E-53CF-4A06-3542-DE7F53B167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 bwMode="auto">
            <a:xfrm>
              <a:off x="7734963" y="4278402"/>
              <a:ext cx="663561" cy="1130858"/>
            </a:xfrm>
            <a:prstGeom prst="rect">
              <a:avLst/>
            </a:prstGeom>
            <a:noFill/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A2C2C76-1DDC-F900-2F8C-92E287C4D9A9}"/>
              </a:ext>
            </a:extLst>
          </p:cNvPr>
          <p:cNvGrpSpPr/>
          <p:nvPr/>
        </p:nvGrpSpPr>
        <p:grpSpPr>
          <a:xfrm>
            <a:off x="7803562" y="4807564"/>
            <a:ext cx="2611595" cy="1241139"/>
            <a:chOff x="13026488" y="586626"/>
            <a:chExt cx="3189514" cy="1515790"/>
          </a:xfrm>
        </p:grpSpPr>
        <p:sp>
          <p:nvSpPr>
            <p:cNvPr id="3" name="모서리가 둥근 직사각형 2">
              <a:extLst>
                <a:ext uri="{FF2B5EF4-FFF2-40B4-BE49-F238E27FC236}">
                  <a16:creationId xmlns:a16="http://schemas.microsoft.com/office/drawing/2014/main" id="{2ACBC832-9864-D95C-0D11-B47F2BB375E8}"/>
                </a:ext>
              </a:extLst>
            </p:cNvPr>
            <p:cNvSpPr/>
            <p:nvPr/>
          </p:nvSpPr>
          <p:spPr>
            <a:xfrm>
              <a:off x="13026488" y="586626"/>
              <a:ext cx="3189514" cy="1515790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822F44FE-7CA4-570D-F276-2844A64EC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/>
            <a:stretch/>
          </p:blipFill>
          <p:spPr bwMode="auto">
            <a:xfrm>
              <a:off x="13965860" y="689136"/>
              <a:ext cx="1310770" cy="1310770"/>
            </a:xfrm>
            <a:prstGeom prst="rect">
              <a:avLst/>
            </a:prstGeom>
            <a:noFill/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F7179C5-4290-BA3C-D3A4-BA377861ADF0}"/>
              </a:ext>
            </a:extLst>
          </p:cNvPr>
          <p:cNvGrpSpPr/>
          <p:nvPr/>
        </p:nvGrpSpPr>
        <p:grpSpPr>
          <a:xfrm>
            <a:off x="7803561" y="3199984"/>
            <a:ext cx="2611595" cy="1241139"/>
            <a:chOff x="7812526" y="2295437"/>
            <a:chExt cx="2611595" cy="1241139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6686D223-D5FB-9714-65A3-A3A108E8A415}"/>
                </a:ext>
              </a:extLst>
            </p:cNvPr>
            <p:cNvSpPr/>
            <p:nvPr/>
          </p:nvSpPr>
          <p:spPr>
            <a:xfrm>
              <a:off x="7812526" y="2295437"/>
              <a:ext cx="2611595" cy="1241139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15" name="그림 14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DED5BDAF-97DC-1F10-1C3F-C4C0F88D5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77575" y="2544851"/>
              <a:ext cx="1979437" cy="884149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F0A71F5-9F20-5708-6BFE-704AA2B0FBC0}"/>
              </a:ext>
            </a:extLst>
          </p:cNvPr>
          <p:cNvGrpSpPr/>
          <p:nvPr/>
        </p:nvGrpSpPr>
        <p:grpSpPr>
          <a:xfrm>
            <a:off x="3234781" y="1614442"/>
            <a:ext cx="2611595" cy="1241139"/>
            <a:chOff x="2983351" y="4594175"/>
            <a:chExt cx="3189514" cy="1515790"/>
          </a:xfrm>
        </p:grpSpPr>
        <p:sp>
          <p:nvSpPr>
            <p:cNvPr id="22" name="모서리가 둥근 직사각형 21">
              <a:extLst>
                <a:ext uri="{FF2B5EF4-FFF2-40B4-BE49-F238E27FC236}">
                  <a16:creationId xmlns:a16="http://schemas.microsoft.com/office/drawing/2014/main" id="{735159FE-429D-4141-3425-9CAB228922C1}"/>
                </a:ext>
              </a:extLst>
            </p:cNvPr>
            <p:cNvSpPr/>
            <p:nvPr/>
          </p:nvSpPr>
          <p:spPr>
            <a:xfrm>
              <a:off x="2983351" y="4594175"/>
              <a:ext cx="3189514" cy="1515790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23" name="Picture 2">
              <a:extLst>
                <a:ext uri="{FF2B5EF4-FFF2-40B4-BE49-F238E27FC236}">
                  <a16:creationId xmlns:a16="http://schemas.microsoft.com/office/drawing/2014/main" id="{888188C6-4339-29FA-7BEA-7B403F3261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6407" y="4786641"/>
              <a:ext cx="2523402" cy="1130858"/>
            </a:xfrm>
            <a:prstGeom prst="rect">
              <a:avLst/>
            </a:prstGeom>
            <a:noFill/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CEEDA7A-D72D-D7C5-DECC-B7327FF40729}"/>
              </a:ext>
            </a:extLst>
          </p:cNvPr>
          <p:cNvGrpSpPr/>
          <p:nvPr/>
        </p:nvGrpSpPr>
        <p:grpSpPr>
          <a:xfrm>
            <a:off x="6226100" y="1614442"/>
            <a:ext cx="2611595" cy="1241139"/>
            <a:chOff x="6482982" y="2215432"/>
            <a:chExt cx="3189514" cy="1515790"/>
          </a:xfrm>
        </p:grpSpPr>
        <p:sp>
          <p:nvSpPr>
            <p:cNvPr id="25" name="모서리가 둥근 직사각형 24">
              <a:extLst>
                <a:ext uri="{FF2B5EF4-FFF2-40B4-BE49-F238E27FC236}">
                  <a16:creationId xmlns:a16="http://schemas.microsoft.com/office/drawing/2014/main" id="{1D0D3F10-83EA-9218-99E2-150B5F47AE99}"/>
                </a:ext>
              </a:extLst>
            </p:cNvPr>
            <p:cNvSpPr/>
            <p:nvPr/>
          </p:nvSpPr>
          <p:spPr>
            <a:xfrm>
              <a:off x="6482982" y="2215432"/>
              <a:ext cx="3189514" cy="1515790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26" name="그래픽 25">
              <a:extLst>
                <a:ext uri="{FF2B5EF4-FFF2-40B4-BE49-F238E27FC236}">
                  <a16:creationId xmlns:a16="http://schemas.microsoft.com/office/drawing/2014/main" id="{2A055088-148F-AF77-9338-F44C0FE48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680739" y="2776477"/>
              <a:ext cx="2794000" cy="393700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F9B9A66-ED2E-1F8D-DDCC-E877A8EF3DBB}"/>
              </a:ext>
            </a:extLst>
          </p:cNvPr>
          <p:cNvGrpSpPr/>
          <p:nvPr/>
        </p:nvGrpSpPr>
        <p:grpSpPr>
          <a:xfrm>
            <a:off x="1820924" y="3073559"/>
            <a:ext cx="2611595" cy="1516026"/>
            <a:chOff x="1820924" y="3189173"/>
            <a:chExt cx="2611595" cy="1516026"/>
          </a:xfrm>
        </p:grpSpPr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464EE7B6-65AD-FFB8-D9BD-BDE70FA05F40}"/>
                </a:ext>
              </a:extLst>
            </p:cNvPr>
            <p:cNvSpPr/>
            <p:nvPr/>
          </p:nvSpPr>
          <p:spPr>
            <a:xfrm>
              <a:off x="1820924" y="3315598"/>
              <a:ext cx="2611595" cy="1241139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28" name="그림 27" descr="스크린샷, 그래픽, 디자인이(가) 표시된 사진&#10;&#10;자동 생성된 설명">
              <a:extLst>
                <a:ext uri="{FF2B5EF4-FFF2-40B4-BE49-F238E27FC236}">
                  <a16:creationId xmlns:a16="http://schemas.microsoft.com/office/drawing/2014/main" id="{051177E0-4360-83D0-E53D-53B071DC3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843313" y="3189173"/>
              <a:ext cx="2566816" cy="1516026"/>
            </a:xfrm>
            <a:prstGeom prst="rect">
              <a:avLst/>
            </a:prstGeom>
          </p:spPr>
        </p:pic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912F35E-DE34-4BDE-A917-087CD6FD15D0}"/>
              </a:ext>
            </a:extLst>
          </p:cNvPr>
          <p:cNvGrpSpPr/>
          <p:nvPr/>
        </p:nvGrpSpPr>
        <p:grpSpPr>
          <a:xfrm>
            <a:off x="4804814" y="3199984"/>
            <a:ext cx="2619024" cy="1241139"/>
            <a:chOff x="4804814" y="3315598"/>
            <a:chExt cx="2619024" cy="1241139"/>
          </a:xfrm>
        </p:grpSpPr>
        <p:sp>
          <p:nvSpPr>
            <p:cNvPr id="8" name="모서리가 둥근 직사각형 7">
              <a:extLst>
                <a:ext uri="{FF2B5EF4-FFF2-40B4-BE49-F238E27FC236}">
                  <a16:creationId xmlns:a16="http://schemas.microsoft.com/office/drawing/2014/main" id="{24C12E19-7A76-2AEA-7D14-9A55298B3539}"/>
                </a:ext>
              </a:extLst>
            </p:cNvPr>
            <p:cNvSpPr/>
            <p:nvPr/>
          </p:nvSpPr>
          <p:spPr>
            <a:xfrm>
              <a:off x="4812243" y="3315598"/>
              <a:ext cx="2611595" cy="1241139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DDB8A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9A5C904C-4DE4-1E63-AAB9-FB282F2FB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 t="33856" b="35124"/>
            <a:stretch/>
          </p:blipFill>
          <p:spPr>
            <a:xfrm>
              <a:off x="4804814" y="3367841"/>
              <a:ext cx="2582371" cy="11335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227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68D78F56-A4D9-99E3-E347-D7165595E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2495879"/>
            <a:ext cx="4158362" cy="1218795"/>
          </a:xfrm>
        </p:spPr>
        <p:txBody>
          <a:bodyPr/>
          <a:lstStyle/>
          <a:p>
            <a:r>
              <a:rPr lang="ko-KR" altLang="en-US" dirty="0">
                <a:solidFill>
                  <a:srgbClr val="AC4E21"/>
                </a:solidFill>
              </a:rPr>
              <a:t>여러분의 의견</a:t>
            </a:r>
            <a:r>
              <a:rPr lang="ko-KR" altLang="en-US" dirty="0"/>
              <a:t>을</a:t>
            </a:r>
            <a:br>
              <a:rPr lang="en-US" altLang="ko-KR" dirty="0"/>
            </a:br>
            <a:r>
              <a:rPr lang="ko-KR" altLang="en-US" dirty="0"/>
              <a:t>나눠주세요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5B6597A3-3167-2924-C065-B3F93F117B8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200" y="3947633"/>
            <a:ext cx="4573579" cy="793038"/>
          </a:xfrm>
        </p:spPr>
        <p:txBody>
          <a:bodyPr/>
          <a:lstStyle/>
          <a:p>
            <a:r>
              <a:rPr lang="ko-KR" altLang="en-US" dirty="0">
                <a:latin typeface="Pretendard"/>
                <a:ea typeface="Pretendard"/>
                <a:cs typeface="Pretendard"/>
              </a:rPr>
              <a:t>이 세션에서 경험한 여러분의 </a:t>
            </a:r>
            <a:r>
              <a:rPr lang="ko-KR" altLang="en-US" dirty="0">
                <a:solidFill>
                  <a:srgbClr val="BC714D"/>
                </a:solidFill>
                <a:latin typeface="Pretendard"/>
                <a:ea typeface="Pretendard"/>
                <a:cs typeface="Pretendard"/>
              </a:rPr>
              <a:t>소중한 의견</a:t>
            </a:r>
            <a:r>
              <a:rPr lang="ko-KR" altLang="en-US" dirty="0">
                <a:latin typeface="Pretendard"/>
                <a:ea typeface="Pretendard"/>
                <a:cs typeface="Pretendard"/>
              </a:rPr>
              <a:t>을 들려주세요</a:t>
            </a:r>
            <a:r>
              <a:rPr lang="en-US" altLang="ko-KR" dirty="0">
                <a:latin typeface="Pretendard"/>
                <a:ea typeface="Pretendard"/>
                <a:cs typeface="Pretendard"/>
              </a:rPr>
              <a:t>.</a:t>
            </a:r>
            <a:r>
              <a:rPr lang="ko-KR" altLang="en-US" dirty="0">
                <a:latin typeface="Pretendard"/>
                <a:ea typeface="Pretendard"/>
                <a:cs typeface="Pretendard"/>
              </a:rPr>
              <a:t> 여러분께서 </a:t>
            </a:r>
            <a:r>
              <a:rPr lang="ko-KR" altLang="en-US" dirty="0" err="1">
                <a:latin typeface="Pretendard"/>
                <a:ea typeface="Pretendard"/>
                <a:cs typeface="Pretendard"/>
              </a:rPr>
              <a:t>나눠주신</a:t>
            </a:r>
            <a:r>
              <a:rPr lang="ko-KR" altLang="en-US" dirty="0">
                <a:latin typeface="Pretendard"/>
                <a:ea typeface="Pretendard"/>
                <a:cs typeface="Pretendard"/>
              </a:rPr>
              <a:t> 의견은 다음 행사를 준비할 때 더 나은 모습을 보여드리기 위해 사용합니다.</a:t>
            </a:r>
            <a:endParaRPr lang="ko-KR" altLang="en-US" dirty="0"/>
          </a:p>
          <a:p>
            <a:r>
              <a:rPr lang="ko-KR" altLang="en-US" dirty="0"/>
              <a:t>의견을 </a:t>
            </a:r>
            <a:r>
              <a:rPr lang="ko-KR" altLang="en-US" dirty="0" err="1"/>
              <a:t>나눠주신</a:t>
            </a:r>
            <a:r>
              <a:rPr lang="ko-KR" altLang="en-US" dirty="0"/>
              <a:t> 분을 대상으로 </a:t>
            </a:r>
            <a:r>
              <a:rPr lang="ko-KR" altLang="en-US" dirty="0">
                <a:solidFill>
                  <a:srgbClr val="BC714D"/>
                </a:solidFill>
              </a:rPr>
              <a:t>경품추첨의 기회</a:t>
            </a:r>
            <a:r>
              <a:rPr lang="ko-KR" altLang="en-US" dirty="0"/>
              <a:t>도 있으니 놓치지 마세요</a:t>
            </a:r>
            <a:r>
              <a:rPr lang="en-US" altLang="ko-KR" dirty="0"/>
              <a:t>!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F5AD30-EA40-4D5D-D475-484E7D57D18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234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95458-0782-110E-CDCF-4CCDFFF00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8">
            <a:extLst>
              <a:ext uri="{FF2B5EF4-FFF2-40B4-BE49-F238E27FC236}">
                <a16:creationId xmlns:a16="http://schemas.microsoft.com/office/drawing/2014/main" id="{D201BF8E-3E23-E00F-FC7F-877A4522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2495879"/>
            <a:ext cx="4158362" cy="1218795"/>
          </a:xfrm>
        </p:spPr>
        <p:txBody>
          <a:bodyPr/>
          <a:lstStyle/>
          <a:p>
            <a:r>
              <a:rPr lang="en-US" altLang="ko-KR"/>
              <a:t>DDD Seoul </a:t>
            </a:r>
            <a:r>
              <a:rPr lang="en-US" altLang="ko-KR">
                <a:solidFill>
                  <a:srgbClr val="AC4E21"/>
                </a:solidFill>
              </a:rPr>
              <a:t>YouTube</a:t>
            </a:r>
            <a:r>
              <a:rPr lang="en-US" altLang="ko-KR"/>
              <a:t> </a:t>
            </a:r>
            <a:r>
              <a:rPr lang="ko-KR" altLang="en-US"/>
              <a:t>채널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7C9D297-4DC9-9D0A-F48D-4AADD6D53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201" y="3947633"/>
            <a:ext cx="4158362" cy="664797"/>
          </a:xfrm>
        </p:spPr>
        <p:txBody>
          <a:bodyPr/>
          <a:lstStyle/>
          <a:p>
            <a:r>
              <a:rPr lang="ko-KR" altLang="en-US"/>
              <a:t>저희 </a:t>
            </a:r>
            <a:r>
              <a:rPr lang="en-US" altLang="ko-KR"/>
              <a:t>DDD Seoul</a:t>
            </a:r>
            <a:r>
              <a:rPr lang="ko-KR" altLang="en-US"/>
              <a:t>은 유튜브 채널도 함께 운영하고 있습니다</a:t>
            </a:r>
            <a:r>
              <a:rPr lang="en-US" altLang="ko-KR"/>
              <a:t>.</a:t>
            </a:r>
            <a:r>
              <a:rPr lang="ko-KR" altLang="en-US"/>
              <a:t> 오늘 참석해주신 여러분께서 다른 세션에 참석하지 못해 아쉬움이 남았거나 내가 본 세션을 다시 찾아보길 희망할 경우 이곳 주소로 이동하시면 해당 세션을 </a:t>
            </a:r>
            <a:r>
              <a:rPr lang="ko-KR" altLang="en-US" err="1"/>
              <a:t>다시보실</a:t>
            </a:r>
            <a:r>
              <a:rPr lang="ko-KR" altLang="en-US"/>
              <a:t> 수 있습니다</a:t>
            </a:r>
            <a:r>
              <a:rPr lang="en-US" altLang="ko-KR"/>
              <a:t>.</a:t>
            </a:r>
            <a:endParaRPr lang="ko-KR" altLang="en-US"/>
          </a:p>
        </p:txBody>
      </p:sp>
      <p:pic>
        <p:nvPicPr>
          <p:cNvPr id="13" name="그림 개체 틀 12">
            <a:extLst>
              <a:ext uri="{FF2B5EF4-FFF2-40B4-BE49-F238E27FC236}">
                <a16:creationId xmlns:a16="http://schemas.microsoft.com/office/drawing/2014/main" id="{CDA1FDD3-293B-BCD8-BB53-C0559E1BF9D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132" b="1132"/>
          <a:stretch>
            <a:fillRect/>
          </a:stretch>
        </p:blipFill>
        <p:spPr/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41C56CE-2A61-D16D-BD09-3A7755D89611}"/>
              </a:ext>
            </a:extLst>
          </p:cNvPr>
          <p:cNvSpPr txBox="1"/>
          <p:nvPr/>
        </p:nvSpPr>
        <p:spPr>
          <a:xfrm>
            <a:off x="584201" y="4845389"/>
            <a:ext cx="629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4"/>
              </a:rPr>
              <a:t>https://www.youtube.com/@dddseoul</a:t>
            </a:r>
            <a:endParaRPr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3655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58D60B42-B042-EA19-2917-8993B791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2031" y="3115085"/>
            <a:ext cx="5607937" cy="627830"/>
          </a:xfrm>
        </p:spPr>
        <p:txBody>
          <a:bodyPr/>
          <a:lstStyle/>
          <a:p>
            <a:pPr algn="ctr"/>
            <a:r>
              <a:rPr lang="en-US" altLang="ko-KR">
                <a:solidFill>
                  <a:srgbClr val="AC4E21"/>
                </a:solidFill>
              </a:rPr>
              <a:t>Thank You!</a:t>
            </a:r>
            <a:endParaRPr lang="ko-KR" altLang="en-US">
              <a:solidFill>
                <a:srgbClr val="AC4E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823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269BE2-FDFE-331A-7602-70E855D3FCD1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547265-5C22-D9FF-0312-46D3B2B0E745}"/>
              </a:ext>
            </a:extLst>
          </p:cNvPr>
          <p:cNvSpPr txBox="1"/>
          <p:nvPr/>
        </p:nvSpPr>
        <p:spPr>
          <a:xfrm>
            <a:off x="427142" y="2347466"/>
            <a:ext cx="11337716" cy="1484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혹시라도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 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작성이나 발표할 내용에 대한 </a:t>
            </a:r>
            <a:r>
              <a:rPr kumimoji="1" lang="ko-KR" altLang="en-US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문의사항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은</a:t>
            </a:r>
            <a:b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언제든 아래 </a:t>
            </a:r>
            <a:r>
              <a:rPr kumimoji="1" lang="ko-KR" altLang="en-US" sz="320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메일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 연락주세요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kumimoji="1" lang="ko-KR" altLang="en-US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AC8E2A-3E08-AB51-4320-F00C50FAF970}"/>
              </a:ext>
            </a:extLst>
          </p:cNvPr>
          <p:cNvSpPr txBox="1"/>
          <p:nvPr/>
        </p:nvSpPr>
        <p:spPr>
          <a:xfrm>
            <a:off x="427142" y="4038312"/>
            <a:ext cx="113377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3200" b="1">
                <a:effectLst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  <a:hlinkClick r:id="rId2"/>
              </a:rPr>
              <a:t>events@dddseoul.kr</a:t>
            </a:r>
            <a:endParaRPr kumimoji="1" lang="ko-KR" altLang="en-US" sz="3200" b="1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619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0EDAE18-063A-583C-5F2D-357E4F9D5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E6DFC3-722C-B6C9-0A3E-4C1D2DE86ADE}"/>
              </a:ext>
            </a:extLst>
          </p:cNvPr>
          <p:cNvSpPr txBox="1"/>
          <p:nvPr/>
        </p:nvSpPr>
        <p:spPr>
          <a:xfrm>
            <a:off x="787400" y="2729955"/>
            <a:ext cx="3272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에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사용한 폰트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879E7-997E-288B-EE4D-B265B98A9FDE}"/>
              </a:ext>
            </a:extLst>
          </p:cNvPr>
          <p:cNvSpPr txBox="1"/>
          <p:nvPr/>
        </p:nvSpPr>
        <p:spPr>
          <a:xfrm>
            <a:off x="787400" y="3310375"/>
            <a:ext cx="84930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Pretendard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- 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hlinkClick r:id="rId2"/>
              </a:rPr>
              <a:t>https://github.com/orioncactus/pretendard</a:t>
            </a:r>
            <a:endParaRPr kumimoji="1" lang="en-US" altLang="ko-KR" sz="2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endParaRPr kumimoji="1" lang="en-US" altLang="ko-KR" sz="2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PPT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파일에는 기본적으로 </a:t>
            </a:r>
            <a:r>
              <a:rPr kumimoji="1" lang="en-US" altLang="ko-KR" sz="240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Pretendard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폰트가 포함되어 있습니다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혹시라도 파일에 문제가 생긴 경우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위 저장소를 이용해 설치해주세요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R" altLang="en-US" sz="2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FD0D05-A6BC-955B-A085-315429CDDEF3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</p:spTree>
    <p:extLst>
      <p:ext uri="{BB962C8B-B14F-4D97-AF65-F5344CB8AC3E}">
        <p14:creationId xmlns:p14="http://schemas.microsoft.com/office/powerpoint/2010/main" val="224414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27B876C-6634-2C7F-365B-3C2A0C1D2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hlinkHover r:id="" action="ppaction://noaction" highlightClick="1"/>
            <a:extLst>
              <a:ext uri="{FF2B5EF4-FFF2-40B4-BE49-F238E27FC236}">
                <a16:creationId xmlns:a16="http://schemas.microsoft.com/office/drawing/2014/main" id="{2B8391C1-24E1-2CF9-0370-43F63C926A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5970"/>
          <a:stretch/>
        </p:blipFill>
        <p:spPr>
          <a:xfrm>
            <a:off x="1743333" y="3425743"/>
            <a:ext cx="8705333" cy="34322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B16D45-C1D3-CB1B-419A-EE8D305989A9}"/>
              </a:ext>
            </a:extLst>
          </p:cNvPr>
          <p:cNvSpPr txBox="1"/>
          <p:nvPr/>
        </p:nvSpPr>
        <p:spPr>
          <a:xfrm>
            <a:off x="787400" y="537543"/>
            <a:ext cx="12474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색상표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2867F57-C42B-D2E4-7295-D978EB11DDAC}"/>
              </a:ext>
            </a:extLst>
          </p:cNvPr>
          <p:cNvGrpSpPr/>
          <p:nvPr/>
        </p:nvGrpSpPr>
        <p:grpSpPr>
          <a:xfrm>
            <a:off x="2875491" y="1929311"/>
            <a:ext cx="6441017" cy="1382123"/>
            <a:chOff x="2748370" y="4372465"/>
            <a:chExt cx="6441017" cy="1382123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A648001-9A48-5475-AFD5-D1AABBFB59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76290" y="4372813"/>
              <a:ext cx="917752" cy="915972"/>
            </a:xfrm>
            <a:prstGeom prst="rect">
              <a:avLst/>
            </a:prstGeom>
            <a:solidFill>
              <a:srgbClr val="AC4E2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DA0CCA4-201A-066E-DE00-DC36773AF1B0}"/>
                </a:ext>
              </a:extLst>
            </p:cNvPr>
            <p:cNvSpPr>
              <a:spLocks/>
            </p:cNvSpPr>
            <p:nvPr/>
          </p:nvSpPr>
          <p:spPr>
            <a:xfrm>
              <a:off x="3676289" y="5288441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#AC4E21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2F8D533-1693-B774-BC50-ED792FFC9DA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91918" y="4372812"/>
              <a:ext cx="917752" cy="915972"/>
            </a:xfrm>
            <a:prstGeom prst="rect">
              <a:avLst/>
            </a:prstGeom>
            <a:solidFill>
              <a:srgbClr val="BC714D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6C64625-E537-7EC9-FC65-D1CC237A3426}"/>
                </a:ext>
              </a:extLst>
            </p:cNvPr>
            <p:cNvSpPr>
              <a:spLocks/>
            </p:cNvSpPr>
            <p:nvPr/>
          </p:nvSpPr>
          <p:spPr>
            <a:xfrm>
              <a:off x="4591917" y="5288440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BC714D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F4D9F45-8F44-858C-3BF5-42A1C97B9C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07546" y="4372811"/>
              <a:ext cx="917752" cy="915972"/>
            </a:xfrm>
            <a:prstGeom prst="rect">
              <a:avLst/>
            </a:prstGeom>
            <a:solidFill>
              <a:srgbClr val="C48363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DFB3D8B-A80C-6377-E3FA-07B98002A37B}"/>
                </a:ext>
              </a:extLst>
            </p:cNvPr>
            <p:cNvSpPr>
              <a:spLocks/>
            </p:cNvSpPr>
            <p:nvPr/>
          </p:nvSpPr>
          <p:spPr>
            <a:xfrm>
              <a:off x="5507545" y="5288439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C48363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2321385-F412-4C64-DD02-697BD4F11C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29319" y="4372810"/>
              <a:ext cx="917752" cy="915972"/>
            </a:xfrm>
            <a:prstGeom prst="rect">
              <a:avLst/>
            </a:prstGeom>
            <a:solidFill>
              <a:srgbClr val="DDB8A6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AD1614F-8E14-7813-DA7C-B9C3551A1949}"/>
                </a:ext>
              </a:extLst>
            </p:cNvPr>
            <p:cNvSpPr>
              <a:spLocks/>
            </p:cNvSpPr>
            <p:nvPr/>
          </p:nvSpPr>
          <p:spPr>
            <a:xfrm>
              <a:off x="6429318" y="5288438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 DDB8A6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8912E63-A96C-2136-EB84-EE1B11DA12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44947" y="4372809"/>
              <a:ext cx="917752" cy="915972"/>
            </a:xfrm>
            <a:prstGeom prst="rect">
              <a:avLst/>
            </a:prstGeom>
            <a:solidFill>
              <a:srgbClr val="F6EDE8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9E44D5FE-4E8B-0BEE-217F-4A39F1B4DFA6}"/>
                </a:ext>
              </a:extLst>
            </p:cNvPr>
            <p:cNvSpPr>
              <a:spLocks/>
            </p:cNvSpPr>
            <p:nvPr/>
          </p:nvSpPr>
          <p:spPr>
            <a:xfrm>
              <a:off x="7344946" y="5288437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F6EDE8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EB89146-D530-5FA1-0296-03836FC095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269178" y="4372809"/>
              <a:ext cx="917752" cy="9159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215C1F8-E750-4FD0-5DF0-84D6B1B467FB}"/>
                </a:ext>
              </a:extLst>
            </p:cNvPr>
            <p:cNvSpPr>
              <a:spLocks/>
            </p:cNvSpPr>
            <p:nvPr/>
          </p:nvSpPr>
          <p:spPr>
            <a:xfrm>
              <a:off x="8269177" y="5288437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FFFFFF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1828773-AD2E-6C09-FEE0-5EE5412C6F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48371" y="4372465"/>
              <a:ext cx="917752" cy="91597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8A16103-6BBF-2C3F-410F-A3BB06F1FA58}"/>
                </a:ext>
              </a:extLst>
            </p:cNvPr>
            <p:cNvSpPr>
              <a:spLocks/>
            </p:cNvSpPr>
            <p:nvPr/>
          </p:nvSpPr>
          <p:spPr>
            <a:xfrm>
              <a:off x="2748370" y="5288093"/>
              <a:ext cx="920210" cy="46614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ko-KR" altLang="en-US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#</a:t>
              </a:r>
              <a:r>
                <a:rPr lang="en-US" altLang="ko-KR" sz="1200">
                  <a:solidFill>
                    <a:schemeClr val="tx1"/>
                  </a:solidFill>
                  <a:latin typeface="Pretendard Medium"/>
                  <a:ea typeface="Pretendard Medium"/>
                  <a:cs typeface="Pretendard Medium"/>
                </a:rPr>
                <a:t>000000</a:t>
              </a:r>
              <a:endParaRPr lang="ko-KR">
                <a:solidFill>
                  <a:schemeClr val="tx1"/>
                </a:solidFill>
                <a:latin typeface="맑은 고딕" panose="02110004020202020204"/>
                <a:ea typeface="맑은 고딕" panose="020B0503020000020004" pitchFamily="34" charset="-127"/>
                <a:cs typeface="Pretendard Medium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E05A6CF-F1DA-C418-B1C9-6AE7EF186757}"/>
              </a:ext>
            </a:extLst>
          </p:cNvPr>
          <p:cNvSpPr txBox="1"/>
          <p:nvPr/>
        </p:nvSpPr>
        <p:spPr>
          <a:xfrm>
            <a:off x="821020" y="1122318"/>
            <a:ext cx="10217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PPT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에서 사용한 색상표이며 모든 슬라이드의 오른쪽 배경 바깥에 첨부해 두었습니다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R" altLang="en-US" sz="2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910D40-D279-0106-A82D-214840F78EAE}"/>
              </a:ext>
            </a:extLst>
          </p:cNvPr>
          <p:cNvSpPr txBox="1"/>
          <p:nvPr/>
        </p:nvSpPr>
        <p:spPr>
          <a:xfrm>
            <a:off x="7430202" y="1535486"/>
            <a:ext cx="36086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kumimoji="1" lang="ko-KR" altLang="en-US" sz="16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참고</a:t>
            </a:r>
            <a:r>
              <a:rPr kumimoji="1" lang="en-US" altLang="ko-KR" sz="16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16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웹 브라우저에서는 보이지 않습니다</a:t>
            </a:r>
            <a:r>
              <a:rPr kumimoji="1" lang="en-US" altLang="ko-KR" sz="16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endParaRPr kumimoji="1" lang="ko-KR" altLang="en-US" sz="1600">
              <a:solidFill>
                <a:srgbClr val="BC714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0727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43BBD96-F8D7-A18B-4F6F-3E4C11CF1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E8625DB-6295-B97C-1716-18B801EA1990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DFECFD-4568-DDB3-9A71-99C8DBAE4EDB}"/>
              </a:ext>
            </a:extLst>
          </p:cNvPr>
          <p:cNvSpPr txBox="1"/>
          <p:nvPr/>
        </p:nvSpPr>
        <p:spPr>
          <a:xfrm>
            <a:off x="687629" y="1843464"/>
            <a:ext cx="103574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 템플릿은 이번 행사에서 사용하는 필수 템플릿은 아닙니다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3F2E8F-A4B5-E800-A8FC-7F5BA51FD3F3}"/>
              </a:ext>
            </a:extLst>
          </p:cNvPr>
          <p:cNvSpPr txBox="1"/>
          <p:nvPr/>
        </p:nvSpPr>
        <p:spPr>
          <a:xfrm>
            <a:off x="1619819" y="2860102"/>
            <a:ext cx="9496510" cy="22444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 만들어진 템플릿이나 원하는 템플릿이 있는 경우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b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본 템플릿과 관계없이 자유롭게 사용하실 수 있습니다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b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다만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다음 페이지에 안내하는</a:t>
            </a:r>
            <a:r>
              <a:rPr kumimoji="1" lang="ko-KR" altLang="en-US" sz="2400">
                <a:solidFill>
                  <a:srgbClr val="BC714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필수 슬라이드는 꼭 수정없이 추가</a:t>
            </a: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해주세요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발표나 워크샵 등에서 자유롭게 사용하실 수 있습니다</a:t>
            </a:r>
            <a:r>
              <a:rPr kumimoji="1" lang="en-US" altLang="ko-KR"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8305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46C15D2-9D7C-C2E2-278E-380A1653B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A536787-810E-38A3-A42A-20D3BBA63913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AB4A4B-5EA6-92C1-1125-F9995A834844}"/>
              </a:ext>
            </a:extLst>
          </p:cNvPr>
          <p:cNvSpPr txBox="1"/>
          <p:nvPr/>
        </p:nvSpPr>
        <p:spPr>
          <a:xfrm>
            <a:off x="692718" y="1842550"/>
            <a:ext cx="8323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작성 시 다음 슬라이드는 </a:t>
            </a:r>
            <a:r>
              <a:rPr kumimoji="1" lang="ko-KR" altLang="en-US" sz="3200">
                <a:solidFill>
                  <a:srgbClr val="BC714D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반드시 포함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해주세요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endParaRPr kumimoji="1" lang="ko-KR" altLang="en-US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C7E82B9-009D-8CCF-759F-DF7E8FB8D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886" y="2746708"/>
            <a:ext cx="3035300" cy="2095500"/>
          </a:xfrm>
          <a:prstGeom prst="rect">
            <a:avLst/>
          </a:prstGeom>
          <a:ln w="63500">
            <a:solidFill>
              <a:srgbClr val="DDB8A6"/>
            </a:solidFill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92B1F04-94DD-2864-D5D9-8E80DC919D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1" b="41"/>
          <a:stretch/>
        </p:blipFill>
        <p:spPr>
          <a:xfrm>
            <a:off x="4867462" y="2746708"/>
            <a:ext cx="2984500" cy="2095500"/>
          </a:xfrm>
          <a:prstGeom prst="rect">
            <a:avLst/>
          </a:prstGeom>
          <a:ln w="63500">
            <a:solidFill>
              <a:srgbClr val="DDB8A6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F0475A9-6BFF-43CB-A1D4-753DD2456B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649238" y="2746708"/>
            <a:ext cx="2208579" cy="3860800"/>
          </a:xfrm>
          <a:prstGeom prst="rect">
            <a:avLst/>
          </a:prstGeom>
          <a:ln w="63500">
            <a:solidFill>
              <a:srgbClr val="DDB8A6"/>
            </a:solidFill>
          </a:ln>
        </p:spPr>
      </p:pic>
    </p:spTree>
    <p:extLst>
      <p:ext uri="{BB962C8B-B14F-4D97-AF65-F5344CB8AC3E}">
        <p14:creationId xmlns:p14="http://schemas.microsoft.com/office/powerpoint/2010/main" val="549802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F508AD2-969E-0547-90FF-864A4035A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27F5F3D-8477-4865-1B5B-34B4D5453BB0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24D037-48F0-4AEB-0794-FB2B5BEB5A31}"/>
              </a:ext>
            </a:extLst>
          </p:cNvPr>
          <p:cNvSpPr txBox="1"/>
          <p:nvPr/>
        </p:nvSpPr>
        <p:spPr>
          <a:xfrm>
            <a:off x="2105316" y="2024829"/>
            <a:ext cx="83231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err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후원사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페이지는 </a:t>
            </a:r>
            <a:r>
              <a:rPr kumimoji="1" lang="ko-KR" altLang="en-US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발표 중 꼭 언급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해주세요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kumimoji="1" lang="ko-KR" altLang="en-US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A0246-B681-DB13-D582-AECD8942516B}"/>
              </a:ext>
            </a:extLst>
          </p:cNvPr>
          <p:cNvSpPr txBox="1"/>
          <p:nvPr/>
        </p:nvSpPr>
        <p:spPr>
          <a:xfrm>
            <a:off x="1301749" y="3806057"/>
            <a:ext cx="10003559" cy="24238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6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A : 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이 행사에 많은 도움을 주신 후원사를 참가자분들께 꼭 알리고 싶습니다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 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따라서 여러분의 발표 처음에 </a:t>
            </a:r>
            <a:r>
              <a:rPr kumimoji="1" lang="ko-KR" altLang="en-US" sz="2600" err="1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후원사</a:t>
            </a:r>
            <a:r>
              <a:rPr kumimoji="1" lang="ko-KR" altLang="en-US" sz="2600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 페이지를 꼭 포함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하여 </a:t>
            </a:r>
            <a:r>
              <a:rPr kumimoji="1" lang="ko-KR" altLang="en-US" sz="2600">
                <a:solidFill>
                  <a:srgbClr val="AC4E21"/>
                </a:solidFill>
                <a:latin typeface="Pretendard SemiBold"/>
                <a:ea typeface="Pretendard SemiBold"/>
                <a:cs typeface="Pretendard SemiBold"/>
              </a:rPr>
              <a:t>약 5~10초 동안 언급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해주시길 희망합니다</a:t>
            </a:r>
            <a:r>
              <a:rPr kumimoji="1" lang="en-US" altLang="ko-KR" sz="2600">
                <a:latin typeface="Pretendard SemiBold"/>
                <a:ea typeface="Pretendard SemiBold"/>
                <a:cs typeface="Pretendard SemiBold"/>
              </a:rPr>
              <a:t>.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 </a:t>
            </a:r>
            <a:endParaRPr kumimoji="1" lang="en-US" altLang="ko-KR" sz="2600">
              <a:latin typeface="Pretendard SemiBold"/>
              <a:ea typeface="Pretendard SemiBold"/>
              <a:cs typeface="Pretendard SemiBold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2600">
                <a:latin typeface="Pretendard SemiBold"/>
                <a:ea typeface="Pretendard SemiBold"/>
                <a:cs typeface="Pretendard SemiBold"/>
              </a:rPr>
              <a:t>&gt;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 무엇을 말해야 할지 모르겠다면 다음장에 </a:t>
            </a:r>
            <a:r>
              <a:rPr kumimoji="1" lang="ko-KR" altLang="en-US" sz="2600">
                <a:solidFill>
                  <a:srgbClr val="BC714D"/>
                </a:solidFill>
                <a:latin typeface="Pretendard SemiBold"/>
                <a:ea typeface="Pretendard SemiBold"/>
                <a:cs typeface="Pretendard SemiBold"/>
              </a:rPr>
              <a:t>미리 준비된 예시</a:t>
            </a:r>
            <a:r>
              <a:rPr kumimoji="1" lang="ko-KR" altLang="en-US" sz="2600">
                <a:latin typeface="Pretendard SemiBold"/>
                <a:ea typeface="Pretendard SemiBold"/>
                <a:cs typeface="Pretendard SemiBold"/>
              </a:rPr>
              <a:t>를 활용해주세요</a:t>
            </a:r>
            <a:r>
              <a:rPr kumimoji="1" lang="en-US" altLang="ko-KR" sz="2600">
                <a:latin typeface="Pretendard SemiBold"/>
                <a:ea typeface="Pretendard SemiBold"/>
                <a:cs typeface="Pretendard SemiBold"/>
              </a:rPr>
              <a:t>!</a:t>
            </a:r>
            <a:endParaRPr lang="ko-KR" altLang="en-US" sz="2600">
              <a:latin typeface="Pretendard SemiBold"/>
              <a:ea typeface="Pretendard SemiBold"/>
              <a:cs typeface="Pretendard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B0C244-D55B-44B5-4148-47B100B79890}"/>
              </a:ext>
            </a:extLst>
          </p:cNvPr>
          <p:cNvSpPr txBox="1"/>
          <p:nvPr/>
        </p:nvSpPr>
        <p:spPr>
          <a:xfrm>
            <a:off x="1301750" y="3182681"/>
            <a:ext cx="9588500" cy="6233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6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Q : 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왜 해야 하나요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그리고 얼마나 해야 하나요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?</a:t>
            </a:r>
            <a:endParaRPr lang="ko-KR" altLang="en-US" sz="2600">
              <a:latin typeface="Pretendard SemiBold"/>
              <a:ea typeface="Pretendard SemiBold"/>
              <a:cs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115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C79E822-BA1C-05FE-7267-8FD7BA724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686751E-666A-D365-5945-883E017F7BD1}"/>
              </a:ext>
            </a:extLst>
          </p:cNvPr>
          <p:cNvSpPr txBox="1"/>
          <p:nvPr/>
        </p:nvSpPr>
        <p:spPr>
          <a:xfrm>
            <a:off x="6266895" y="691863"/>
            <a:ext cx="5497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템플릿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A000B-3E13-4EDA-E414-926A46A9A045}"/>
              </a:ext>
            </a:extLst>
          </p:cNvPr>
          <p:cNvSpPr txBox="1"/>
          <p:nvPr/>
        </p:nvSpPr>
        <p:spPr>
          <a:xfrm>
            <a:off x="668119" y="2138069"/>
            <a:ext cx="10928136" cy="37839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예시)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이번 행사는 이 페이지에 언급한 후원사의 도움으로 시작할 수 있었습니다.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이번 행사는 스폰서의 도움을 받아 이뤄졌음을 알려드립니다.</a:t>
            </a:r>
            <a:endParaRPr lang="en-US" altLang="ko-KR">
              <a:latin typeface="Pretendard SemiBold"/>
              <a:ea typeface="Pretendard SemiBold"/>
              <a:cs typeface="Pretendard SemiBold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DDD Seoul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2024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행사는 많은 후원사의 도움을 받았습니다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여기 보이는 페이지에 나온 후원사를 한번 봐주시고 기억해주시면 좋을 것 같습니다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이번 행사는 수많은 자원봉사자분들과 다양한 후원사의 도움을 받았습니다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보시는 페이지가 그 내용인데요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,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한번 봐주시면 좋겠습니다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이번 행사는 수많은 자원봉사자분들과 다양한 후원사의 도움을 받았습니다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보시는 페이지가 그 내용인데요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,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기업이 아닌 커뮤니티에서 주최할 때 정말 고마운 분들입니다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  <a:r>
              <a:rPr lang="ko-KR" altLang="en-US">
                <a:latin typeface="Pretendard SemiBold"/>
                <a:ea typeface="Pretendard SemiBold"/>
                <a:cs typeface="Pretendard SemiBold"/>
              </a:rPr>
              <a:t> 꼭 한번 눈으로 봐주시면 좋겠습니다</a:t>
            </a:r>
            <a:r>
              <a:rPr lang="en-US" altLang="ko-KR">
                <a:latin typeface="Pretendard SemiBold"/>
                <a:ea typeface="Pretendard SemiBold"/>
                <a:cs typeface="Pretendard Semi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2037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D55A8D9-C1EF-8627-62B0-70CDFC25A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5EC225F-DEE3-0C51-5671-1F9F2CA0914B}"/>
              </a:ext>
            </a:extLst>
          </p:cNvPr>
          <p:cNvSpPr txBox="1"/>
          <p:nvPr/>
        </p:nvSpPr>
        <p:spPr>
          <a:xfrm>
            <a:off x="4762501" y="691863"/>
            <a:ext cx="7002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2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 2024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PPT</a:t>
            </a:r>
            <a:r>
              <a:rPr kumimoji="1" lang="ko-KR" altLang="en-US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제출 체크리스트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8E5332-B0BE-A5C9-9B66-C2590BB8AAC7}"/>
              </a:ext>
            </a:extLst>
          </p:cNvPr>
          <p:cNvSpPr txBox="1"/>
          <p:nvPr/>
        </p:nvSpPr>
        <p:spPr>
          <a:xfrm>
            <a:off x="1276350" y="2405249"/>
            <a:ext cx="9899650" cy="237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자료 중 </a:t>
            </a:r>
            <a:r>
              <a:rPr kumimoji="1" lang="en-US" altLang="ko-KR" sz="2600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CoC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위반하는 내용은 없습니다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  <a:br>
              <a:rPr kumimoji="1" lang="en-US" altLang="ko-KR" sz="32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kumimoji="1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(</a:t>
            </a:r>
            <a:r>
              <a:rPr kumimoji="1" lang="en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  <a:hlinkClick r:id="rId2"/>
              </a:rPr>
              <a:t>https://dddseoul.kr/coc</a:t>
            </a:r>
            <a:r>
              <a:rPr kumimoji="1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)</a:t>
            </a:r>
            <a:endParaRPr kumimoji="1" lang="en-US" altLang="ko-KR" sz="320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오프닝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60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후원사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/</a:t>
            </a:r>
            <a:r>
              <a:rPr kumimoji="1" lang="ko-KR" altLang="en-US" sz="260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클로징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3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 페이지를 포함했습니다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샘플 코드 중 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API </a:t>
            </a:r>
            <a:r>
              <a:rPr kumimoji="1" lang="ko-KR" altLang="en-US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키 노출과 같은 보안 문제가 없음을 확인했습니다</a:t>
            </a:r>
            <a:r>
              <a:rPr kumimoji="1" lang="en-US" altLang="ko-KR" sz="260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36860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8055C-23BF-61A4-C074-B6E14ABD6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6B7D0141-ACCB-B3B7-FDEE-D52F342FB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462007"/>
            <a:ext cx="8915399" cy="1933985"/>
          </a:xfrm>
        </p:spPr>
        <p:txBody>
          <a:bodyPr/>
          <a:lstStyle/>
          <a:p>
            <a:r>
              <a:rPr lang="en-US" altLang="ko-KR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DDD Seoul</a:t>
            </a:r>
            <a:r>
              <a:rPr lang="ko-KR" altLang="en-US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en-US" altLang="ko-KR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2024</a:t>
            </a:r>
            <a:r>
              <a:rPr lang="ko-KR" altLang="en-US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에서</a:t>
            </a:r>
            <a:br>
              <a:rPr lang="en-US" altLang="ko-KR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즐겁게 보내는 방법</a:t>
            </a:r>
            <a:r>
              <a:rPr lang="en-US" altLang="ko-KR" sz="6000" b="1">
                <a:solidFill>
                  <a:srgbClr val="AC4E21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lang="ko-KR" altLang="en-US" sz="6000" b="1">
              <a:solidFill>
                <a:srgbClr val="AC4E21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pic>
        <p:nvPicPr>
          <p:cNvPr id="2" name="그림 1" descr="텍스트, 폰트, 스크린샷, 로고이(가) 표시된 사진&#10;&#10;자동 생성된 설명">
            <a:extLst>
              <a:ext uri="{FF2B5EF4-FFF2-40B4-BE49-F238E27FC236}">
                <a16:creationId xmlns:a16="http://schemas.microsoft.com/office/drawing/2014/main" id="{AE573C8D-444D-CA43-2B1A-203F96293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42" y="442952"/>
            <a:ext cx="2884025" cy="1460500"/>
          </a:xfrm>
          <a:prstGeom prst="rect">
            <a:avLst/>
          </a:prstGeom>
        </p:spPr>
      </p:pic>
      <p:sp>
        <p:nvSpPr>
          <p:cNvPr id="3" name="텍스트 개체 틀 15">
            <a:extLst>
              <a:ext uri="{FF2B5EF4-FFF2-40B4-BE49-F238E27FC236}">
                <a16:creationId xmlns:a16="http://schemas.microsoft.com/office/drawing/2014/main" id="{4C9B0BAD-7008-F5CE-1ECE-A1A6358AC9B5}"/>
              </a:ext>
            </a:extLst>
          </p:cNvPr>
          <p:cNvSpPr txBox="1">
            <a:spLocks/>
          </p:cNvSpPr>
          <p:nvPr/>
        </p:nvSpPr>
        <p:spPr>
          <a:xfrm>
            <a:off x="533400" y="4705248"/>
            <a:ext cx="3657600" cy="5652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(</a:t>
            </a:r>
            <a:r>
              <a:rPr lang="ko-KR" altLang="en-US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발표자 이름</a:t>
            </a:r>
            <a:r>
              <a:rPr lang="en-US" altLang="ko-KR">
                <a:latin typeface="Pretendard Medium" panose="02000503000000020004" pitchFamily="2" charset="-127"/>
                <a:ea typeface="Pretendard Medium" panose="02000503000000020004" pitchFamily="2" charset="-127"/>
                <a:cs typeface="Pretendard Medium" panose="02000503000000020004" pitchFamily="2" charset="-127"/>
              </a:rPr>
              <a:t>)</a:t>
            </a:r>
            <a:endParaRPr lang="ko-KR" altLang="en-US">
              <a:latin typeface="Pretendard Medium" panose="02000503000000020004" pitchFamily="2" charset="-127"/>
              <a:ea typeface="Pretendard Medium" panose="02000503000000020004" pitchFamily="2" charset="-127"/>
              <a:cs typeface="Pretendard Mediu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8979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c9184ac-ef06-4c5b-9c35-3ee38ad6acbd" xsi:nil="true"/>
    <lcf76f155ced4ddcb4097134ff3c332f xmlns="c8ac9aef-b9ff-4031-9411-b3d7ec0a31aa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378718F3F36949B3A104052F56F844" ma:contentTypeVersion="12" ma:contentTypeDescription="Create a new document." ma:contentTypeScope="" ma:versionID="6528f7a2b65e63064bebd1b5cb0ad4cc">
  <xsd:schema xmlns:xsd="http://www.w3.org/2001/XMLSchema" xmlns:xs="http://www.w3.org/2001/XMLSchema" xmlns:p="http://schemas.microsoft.com/office/2006/metadata/properties" xmlns:ns2="c8ac9aef-b9ff-4031-9411-b3d7ec0a31aa" xmlns:ns3="1c9184ac-ef06-4c5b-9c35-3ee38ad6acbd" targetNamespace="http://schemas.microsoft.com/office/2006/metadata/properties" ma:root="true" ma:fieldsID="4b8034e62dbb8366860e53dbb933c1ed" ns2:_="" ns3:_="">
    <xsd:import namespace="c8ac9aef-b9ff-4031-9411-b3d7ec0a31aa"/>
    <xsd:import namespace="1c9184ac-ef06-4c5b-9c35-3ee38ad6ac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ac9aef-b9ff-4031-9411-b3d7ec0a31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17d8fe29-532a-42a1-b699-b6d94cb679b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9184ac-ef06-4c5b-9c35-3ee38ad6acbd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0a3a5a56-69c2-4298-9bef-aa841f646860}" ma:internalName="TaxCatchAll" ma:showField="CatchAllData" ma:web="1c9184ac-ef06-4c5b-9c35-3ee38ad6ac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87D5F6A-E53A-4527-9821-A555933ABE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AC363C0-603F-4316-BF29-EDE7DF5ADFB7}">
  <ds:schemaRefs>
    <ds:schemaRef ds:uri="http://purl.org/dc/terms/"/>
    <ds:schemaRef ds:uri="http://schemas.microsoft.com/office/2006/documentManagement/types"/>
    <ds:schemaRef ds:uri="http://purl.org/dc/elements/1.1/"/>
    <ds:schemaRef ds:uri="c8ac9aef-b9ff-4031-9411-b3d7ec0a31aa"/>
    <ds:schemaRef ds:uri="http://purl.org/dc/dcmitype/"/>
    <ds:schemaRef ds:uri="http://www.w3.org/XML/1998/namespace"/>
    <ds:schemaRef ds:uri="http://schemas.microsoft.com/office/infopath/2007/PartnerControls"/>
    <ds:schemaRef ds:uri="1c9184ac-ef06-4c5b-9c35-3ee38ad6acbd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26C686B9-810A-47A6-9D2E-9BD3BEAA47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ac9aef-b9ff-4031-9411-b3d7ec0a31aa"/>
    <ds:schemaRef ds:uri="1c9184ac-ef06-4c5b-9c35-3ee38ad6ac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501</Words>
  <Application>Microsoft Macintosh PowerPoint</Application>
  <PresentationFormat>와이드스크린</PresentationFormat>
  <Paragraphs>60</Paragraphs>
  <Slides>15</Slides>
  <Notes>0</Notes>
  <HiddenSlides>9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Pretendard SemiBold</vt:lpstr>
      <vt:lpstr>Arial</vt:lpstr>
      <vt:lpstr>Pretendard</vt:lpstr>
      <vt:lpstr>Pretendard Medium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DDD Seoul 2024에서 즐겁게 보내는 방법!</vt:lpstr>
      <vt:lpstr>Agenda</vt:lpstr>
      <vt:lpstr>후원사 소개</vt:lpstr>
      <vt:lpstr>여러분의 의견을 나눠주세요!</vt:lpstr>
      <vt:lpstr>DDD Seoul YouTube 채널</vt:lpstr>
      <vt:lpstr>Thank You!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박구삼</dc:creator>
  <cp:lastModifiedBy>박구삼</cp:lastModifiedBy>
  <cp:revision>7</cp:revision>
  <dcterms:created xsi:type="dcterms:W3CDTF">2024-10-19T07:57:55Z</dcterms:created>
  <dcterms:modified xsi:type="dcterms:W3CDTF">2024-12-02T12:27:14Z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0x010100FA378718F3F36949B3A104052F56F844</vt:lpwstr>
  </property>
  <property fmtid="{D5CDD505-2E9C-101B-9397-08002B2CF9AE}" pid="3" name="MediaServiceImageTags">
    <vt:lpwstr/>
  </property>
</Properties>
</file>